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89" autoAdjust="0"/>
  </p:normalViewPr>
  <p:slideViewPr>
    <p:cSldViewPr>
      <p:cViewPr varScale="1">
        <p:scale>
          <a:sx n="66" d="100"/>
          <a:sy n="66" d="100"/>
        </p:scale>
        <p:origin x="-49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914400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四平市公安局重大行政处罚决定法制审核流程图</a:t>
            </a:r>
            <a:endParaRPr lang="zh-CN" altLang="en-US" sz="28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98632" y="1052736"/>
            <a:ext cx="103726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调查终结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4110800" y="1052736"/>
            <a:ext cx="103726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合    议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7279152" y="1052736"/>
            <a:ext cx="103726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陈述申辩听         证</a:t>
            </a:r>
            <a:endParaRPr lang="zh-CN" altLang="en-US" sz="1600" dirty="0"/>
          </a:p>
        </p:txBody>
      </p:sp>
      <p:sp>
        <p:nvSpPr>
          <p:cNvPr id="9" name="矩形 8"/>
          <p:cNvSpPr/>
          <p:nvPr/>
        </p:nvSpPr>
        <p:spPr>
          <a:xfrm>
            <a:off x="611560" y="1877923"/>
            <a:ext cx="60058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重大</a:t>
            </a:r>
            <a:r>
              <a:rPr lang="zh-CN" altLang="en-US" sz="1600" dirty="0"/>
              <a:t>执法决定拟由县级以上人民政府及其工作部门或者法律、法规授权的组织作出的。承办案件</a:t>
            </a:r>
            <a:r>
              <a:rPr lang="zh-CN" altLang="en-US" sz="1600" dirty="0" smtClean="0"/>
              <a:t>的内设机构或执法科室送</a:t>
            </a:r>
            <a:r>
              <a:rPr lang="zh-CN" altLang="en-US" sz="1600" dirty="0"/>
              <a:t>本部门法制机构进行审核。</a:t>
            </a:r>
            <a:endParaRPr lang="zh-CN" altLang="en-US" sz="1600" dirty="0"/>
          </a:p>
        </p:txBody>
      </p:sp>
      <p:sp>
        <p:nvSpPr>
          <p:cNvPr id="10" name="矩形 9"/>
          <p:cNvSpPr/>
          <p:nvPr/>
        </p:nvSpPr>
        <p:spPr>
          <a:xfrm>
            <a:off x="611560" y="3390091"/>
            <a:ext cx="60058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部门</a:t>
            </a:r>
            <a:r>
              <a:rPr lang="zh-CN" altLang="en-US" sz="1600" dirty="0"/>
              <a:t>法制工作机构应当在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个工作日内进行审核（情况复杂</a:t>
            </a:r>
            <a:r>
              <a:rPr lang="zh-CN" altLang="en-US" sz="1600" dirty="0" smtClean="0"/>
              <a:t>的可</a:t>
            </a:r>
            <a:r>
              <a:rPr lang="zh-CN" altLang="en-US" sz="1600" dirty="0"/>
              <a:t>延长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个工作日；需经复核的，复核时间不超过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个工作日），并制作法制审核意见书。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611560" y="4799991"/>
            <a:ext cx="165618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 审核</a:t>
            </a:r>
            <a:r>
              <a:rPr lang="zh-CN" altLang="en-US" sz="1600" dirty="0"/>
              <a:t>通过的，由承办部门开展集体讨论、办理处罚</a:t>
            </a:r>
            <a:r>
              <a:rPr lang="zh-CN" altLang="en-US" sz="1600" dirty="0" smtClean="0"/>
              <a:t>审批手续。</a:t>
            </a:r>
            <a:endParaRPr lang="zh-CN" altLang="en-US" sz="1600" dirty="0"/>
          </a:p>
        </p:txBody>
      </p:sp>
      <p:sp>
        <p:nvSpPr>
          <p:cNvPr id="13" name="矩形 12"/>
          <p:cNvSpPr/>
          <p:nvPr/>
        </p:nvSpPr>
        <p:spPr>
          <a:xfrm>
            <a:off x="2483768" y="4797152"/>
            <a:ext cx="166667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经</a:t>
            </a:r>
            <a:r>
              <a:rPr lang="zh-CN" altLang="en-US" sz="1600" dirty="0"/>
              <a:t>审核认为超越本机关执法权限的，移送有权机关处理。</a:t>
            </a:r>
            <a:endParaRPr lang="zh-CN" altLang="en-US" sz="1600" dirty="0"/>
          </a:p>
        </p:txBody>
      </p:sp>
      <p:sp>
        <p:nvSpPr>
          <p:cNvPr id="14" name="矩形 13"/>
          <p:cNvSpPr/>
          <p:nvPr/>
        </p:nvSpPr>
        <p:spPr>
          <a:xfrm>
            <a:off x="4427984" y="4799990"/>
            <a:ext cx="214428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审核</a:t>
            </a:r>
            <a:r>
              <a:rPr lang="zh-CN" altLang="en-US" sz="1600" dirty="0"/>
              <a:t>未通过的</a:t>
            </a:r>
            <a:r>
              <a:rPr lang="zh-CN" altLang="en-US" sz="1600" dirty="0" smtClean="0"/>
              <a:t>，补充</a:t>
            </a:r>
            <a:r>
              <a:rPr lang="zh-CN" altLang="en-US" sz="1600" dirty="0"/>
              <a:t>相关材料或调查后经主管领导审批可提交法制机构复核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</p:txBody>
      </p:sp>
      <p:sp>
        <p:nvSpPr>
          <p:cNvPr id="15" name="矩形 14"/>
          <p:cNvSpPr/>
          <p:nvPr/>
        </p:nvSpPr>
        <p:spPr>
          <a:xfrm>
            <a:off x="7092280" y="4077072"/>
            <a:ext cx="1440160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</a:t>
            </a:r>
            <a:r>
              <a:rPr lang="zh-CN" altLang="en-US" sz="1600" dirty="0" smtClean="0"/>
              <a:t>       对</a:t>
            </a:r>
            <a:r>
              <a:rPr lang="zh-CN" altLang="en-US" sz="1600" dirty="0"/>
              <a:t>复核意见有异议的，应当自收到复核意见之日起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个工作日内提请本机关集体讨论决定。</a:t>
            </a:r>
            <a:endParaRPr lang="zh-CN" altLang="en-US" sz="1600" dirty="0"/>
          </a:p>
        </p:txBody>
      </p:sp>
      <p:sp>
        <p:nvSpPr>
          <p:cNvPr id="16" name="矩形 15"/>
          <p:cNvSpPr/>
          <p:nvPr/>
        </p:nvSpPr>
        <p:spPr>
          <a:xfrm>
            <a:off x="7092280" y="2132856"/>
            <a:ext cx="1440160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 </a:t>
            </a:r>
            <a:r>
              <a:rPr lang="zh-CN" altLang="en-US" sz="1600" dirty="0" smtClean="0"/>
              <a:t>      重大</a:t>
            </a:r>
            <a:r>
              <a:rPr lang="zh-CN" altLang="en-US" sz="1600" dirty="0"/>
              <a:t>执法决定未经法制审核或者法制审核未通过的，行政执法机关不得作出执法决定。</a:t>
            </a:r>
            <a:endParaRPr lang="zh-CN" altLang="en-US" sz="1600" dirty="0"/>
          </a:p>
        </p:txBody>
      </p:sp>
      <p:sp>
        <p:nvSpPr>
          <p:cNvPr id="17" name="矩形 16"/>
          <p:cNvSpPr/>
          <p:nvPr/>
        </p:nvSpPr>
        <p:spPr>
          <a:xfrm>
            <a:off x="5694976" y="1052736"/>
            <a:ext cx="103726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告    知</a:t>
            </a:r>
            <a:endParaRPr lang="zh-CN" altLang="en-US" sz="1600" dirty="0"/>
          </a:p>
        </p:txBody>
      </p:sp>
      <p:sp>
        <p:nvSpPr>
          <p:cNvPr id="18" name="矩形 17"/>
          <p:cNvSpPr/>
          <p:nvPr/>
        </p:nvSpPr>
        <p:spPr>
          <a:xfrm>
            <a:off x="611560" y="1052736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受 理或者立案</a:t>
            </a:r>
            <a:endParaRPr lang="zh-CN" altLang="en-US" sz="1600" dirty="0"/>
          </a:p>
        </p:txBody>
      </p:sp>
      <p:cxnSp>
        <p:nvCxnSpPr>
          <p:cNvPr id="20" name="直接箭头连接符 19"/>
          <p:cNvCxnSpPr>
            <a:stCxn id="18" idx="3"/>
            <a:endCxn id="6" idx="1"/>
          </p:cNvCxnSpPr>
          <p:nvPr/>
        </p:nvCxnSpPr>
        <p:spPr>
          <a:xfrm>
            <a:off x="2123728" y="1222013"/>
            <a:ext cx="4749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6" idx="3"/>
            <a:endCxn id="7" idx="1"/>
          </p:cNvCxnSpPr>
          <p:nvPr/>
        </p:nvCxnSpPr>
        <p:spPr>
          <a:xfrm>
            <a:off x="3635896" y="1222013"/>
            <a:ext cx="4749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7" idx="3"/>
            <a:endCxn id="17" idx="1"/>
          </p:cNvCxnSpPr>
          <p:nvPr/>
        </p:nvCxnSpPr>
        <p:spPr>
          <a:xfrm>
            <a:off x="5148064" y="1222013"/>
            <a:ext cx="54691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17" idx="3"/>
          </p:cNvCxnSpPr>
          <p:nvPr/>
        </p:nvCxnSpPr>
        <p:spPr>
          <a:xfrm flipV="1">
            <a:off x="6732240" y="1211308"/>
            <a:ext cx="546912" cy="1070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228184" y="1401301"/>
            <a:ext cx="0" cy="48175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6617376" y="1637511"/>
            <a:ext cx="1266992" cy="423337"/>
            <a:chOff x="6617376" y="1637511"/>
            <a:chExt cx="1194984" cy="279321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7807930" y="1637511"/>
              <a:ext cx="0" cy="27692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/>
            <p:nvPr/>
          </p:nvCxnSpPr>
          <p:spPr>
            <a:xfrm flipH="1" flipV="1">
              <a:off x="6617376" y="1916831"/>
              <a:ext cx="1194984" cy="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直接箭头连接符 38"/>
          <p:cNvCxnSpPr/>
          <p:nvPr/>
        </p:nvCxnSpPr>
        <p:spPr>
          <a:xfrm>
            <a:off x="6608428" y="2564904"/>
            <a:ext cx="483852" cy="1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9" idx="2"/>
            <a:endCxn id="10" idx="0"/>
          </p:cNvCxnSpPr>
          <p:nvPr/>
        </p:nvCxnSpPr>
        <p:spPr>
          <a:xfrm>
            <a:off x="3614468" y="2708920"/>
            <a:ext cx="0" cy="6811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1475656" y="4221088"/>
            <a:ext cx="0" cy="5852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H="1">
            <a:off x="3345780" y="4221088"/>
            <a:ext cx="2084" cy="5851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5481602" y="4221088"/>
            <a:ext cx="214" cy="5849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6603464" y="5589240"/>
            <a:ext cx="483852" cy="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6948264" y="3789040"/>
            <a:ext cx="0" cy="144016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 flipH="1">
            <a:off x="6617376" y="3789040"/>
            <a:ext cx="33088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6617376" y="5229201"/>
            <a:ext cx="33088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WPS 演示</Application>
  <PresentationFormat>全屏显示(4:3)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方正小标宋简体</vt:lpstr>
      <vt:lpstr>微软雅黑</vt:lpstr>
      <vt:lpstr>Calibri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小尾巴0005</cp:lastModifiedBy>
  <cp:revision>6</cp:revision>
  <dcterms:created xsi:type="dcterms:W3CDTF">2017-05-05T09:13:00Z</dcterms:created>
  <dcterms:modified xsi:type="dcterms:W3CDTF">2020-07-01T07:44:02Z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